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8"/>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ype="http://schemas.openxmlformats.org/officeDocument/2006/relationships/presProps" Target="presProps.xml"/>  <Relationship Id="rId15" Type="http://schemas.openxmlformats.org/officeDocument/2006/relationships/viewProps" Target="viewProps.xml"/>  <Relationship Id="rId16" Type="http://schemas.openxmlformats.org/officeDocument/2006/relationships/theme" Target="theme/theme1.xml"/>  <Relationship Id="rId17" Type="http://schemas.openxmlformats.org/officeDocument/2006/relationships/tableStyles" Target="tableStyles.xml"/>  <Relationship Id="rId1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30.png" Type="http://schemas.openxmlformats.org/officeDocument/2006/relationships/image"/><Relationship Id="rId2" Target="../media/image31.sv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slideLayouts/slideLayout1.xml" Type="http://schemas.openxmlformats.org/officeDocument/2006/relationships/slideLayout"/><Relationship Id="rId8"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36.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10.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slideLayouts/slideLayout1.xml" Type="http://schemas.openxmlformats.org/officeDocument/2006/relationships/slideLayout"/><Relationship Id="rId10"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8.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9.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20.pn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1.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22.png" Type="http://schemas.openxmlformats.org/officeDocument/2006/relationships/image"/><Relationship Id="rId2" Target="../media/image23.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slideLayouts/slideLayout1.xml" Type="http://schemas.openxmlformats.org/officeDocument/2006/relationships/slideLayout"/><Relationship Id="rId10"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1301251"/>
            <a:ext cx="5865933" cy="1652026"/>
          </a:xfrm>
          <a:prstGeom prst="rect">
            <a:avLst/>
          </a:prstGeom>
          <a:noFill/>
        </p:spPr>
        <p:txBody>
          <a:bodyPr wrap="square" rtlCol="0" anchor="t" bIns="0" lIns="0" rIns="0" tIns="0"/>
          <a:lstStyle/>
          <a:p>
            <a:pPr algn="l">
              <a:lnSpc>
                <a:spcPts val="4337"/>
              </a:lnSpc>
              <a:buNone/>
            </a:pPr>
            <a:r>
              <a:rPr lang="en-US" b="1" sz="3442" dirty="0" smtClean="0">
                <a:solidFill>
                  <a:srgbClr val="2a2921"/>
                </a:solidFill>
                <a:latin typeface="Montserrat" pitchFamily="34" charset="0"/>
                <a:ea typeface="Montserrat" pitchFamily="34" charset="-122"/>
                <a:cs typeface="Montserrat" pitchFamily="34" charset="-120"/>
              </a:rPr>
              <a:t>Demystifying Speed: Exploring the 4-Bit Carry Lookahead Adder</a:t>
            </a:r>
            <a:endParaRPr lang="en-US" dirty="0"/>
          </a:p>
        </p:txBody>
      </p:sp>
      <p:sp>
        <p:nvSpPr>
          <p:cNvPr id="3" name="Object 2"/>
          <p:cNvSpPr/>
          <p:nvPr/>
        </p:nvSpPr>
        <p:spPr>
          <a:xfrm>
            <a:off x="6094476" y="3052520"/>
            <a:ext cx="5865933" cy="575821"/>
          </a:xfrm>
          <a:prstGeom prst="rect">
            <a:avLst/>
          </a:prstGeom>
          <a:noFill/>
        </p:spPr>
        <p:txBody>
          <a:bodyPr wrap="square" rtlCol="0" anchor="t" bIns="0" lIns="0" rIns="0" tIns="0"/>
          <a:lstStyle/>
          <a:p>
            <a:pPr algn="l">
              <a:lnSpc>
                <a:spcPts val="2268"/>
              </a:lnSpc>
              <a:spcBef>
                <a:spcPts val="766"/>
              </a:spcBef>
              <a:buNone/>
            </a:pPr>
            <a:r>
              <a:rPr lang="en-US" sz="1800" dirty="0" smtClean="0">
                <a:solidFill>
                  <a:srgbClr val="2a2921"/>
                </a:solidFill>
                <a:latin typeface="Montserrat" pitchFamily="34" charset="0"/>
                <a:ea typeface="Montserrat" pitchFamily="34" charset="-122"/>
                <a:cs typeface="Montserrat" pitchFamily="34" charset="-120"/>
              </a:rPr>
              <a:t>Introduction to advanced adder architectures</a:t>
            </a:r>
            <a:br>
              <a:rPr lang="en-US" sz="1800" dirty="0" smtClean="0">
                <a:solidFill>
                  <a:srgbClr val="2a2921"/>
                </a:solidFill>
                <a:latin typeface="Montserrat" pitchFamily="34" charset="0"/>
                <a:ea typeface="Montserrat" pitchFamily="34" charset="-122"/>
                <a:cs typeface="Montserrat" pitchFamily="34" charset="-120"/>
              </a:rPr>
            </a:br>
            <a:r>
              <a:rPr lang="en-US" sz="1800" dirty="0" smtClean="0">
                <a:solidFill>
                  <a:srgbClr val="2a2921"/>
                </a:solidFill>
                <a:latin typeface="Montserrat" pitchFamily="34" charset="0"/>
                <a:ea typeface="Montserrat" pitchFamily="34" charset="-122"/>
                <a:cs typeface="Montserrat" pitchFamily="34" charset="-120"/>
              </a:rPr>
              <a:t>for faster arithmetic operations</a:t>
            </a:r>
            <a:endParaRPr lang="en-US" dirty="0"/>
          </a:p>
        </p:txBody>
      </p:sp>
      <p:sp>
        <p:nvSpPr>
          <p:cNvPr id="4" name="Object 3"/>
          <p:cNvSpPr/>
          <p:nvPr/>
        </p:nvSpPr>
        <p:spPr>
          <a:xfrm>
            <a:off x="6094476" y="3873251"/>
            <a:ext cx="5865933" cy="287985"/>
          </a:xfrm>
          <a:prstGeom prst="rect">
            <a:avLst/>
          </a:prstGeom>
          <a:noFill/>
        </p:spPr>
        <p:txBody>
          <a:bodyPr wrap="square" rtlCol="0" anchor="t" bIns="0" lIns="0" rIns="0" tIns="0"/>
          <a:lstStyle/>
          <a:p>
            <a:pPr algn="l">
              <a:lnSpc>
                <a:spcPts val="2268"/>
              </a:lnSpc>
              <a:spcBef>
                <a:spcPts val="1890"/>
              </a:spcBef>
              <a:buNone/>
            </a:pPr>
            <a:r>
              <a:rPr lang="en-US" sz="1620" dirty="0" smtClean="0">
                <a:solidFill>
                  <a:srgbClr val="5a5a4c"/>
                </a:solidFill>
                <a:latin typeface="Montserrat" pitchFamily="34" charset="0"/>
                <a:ea typeface="Montserrat" pitchFamily="34" charset="-122"/>
                <a:cs typeface="Montserrat" pitchFamily="34" charset="-120"/>
              </a:rPr>
              <a:t>EEM410 - IC DESIGN</a:t>
            </a:r>
            <a:endParaRPr lang="en-US" dirty="0"/>
          </a:p>
        </p:txBody>
      </p:sp>
      <p:sp>
        <p:nvSpPr>
          <p:cNvPr id="5" name="Object 4"/>
          <p:cNvSpPr/>
          <p:nvPr/>
        </p:nvSpPr>
        <p:spPr>
          <a:xfrm>
            <a:off x="6094476" y="4398111"/>
            <a:ext cx="5865933" cy="575970"/>
          </a:xfrm>
          <a:prstGeom prst="rect">
            <a:avLst/>
          </a:prstGeom>
          <a:noFill/>
        </p:spPr>
        <p:txBody>
          <a:bodyPr wrap="square" rtlCol="0" anchor="t" bIns="0" lIns="0" rIns="0" tIns="0"/>
          <a:lstStyle/>
          <a:p>
            <a:pPr algn="l">
              <a:lnSpc>
                <a:spcPts val="2268"/>
              </a:lnSpc>
              <a:spcBef>
                <a:spcPts val="1829"/>
              </a:spcBef>
              <a:buNone/>
            </a:pPr>
            <a:r>
              <a:rPr lang="en-US" sz="1620" dirty="0" smtClean="0">
                <a:solidFill>
                  <a:srgbClr val="5a5a4c"/>
                </a:solidFill>
                <a:latin typeface="Montserrat" pitchFamily="34" charset="0"/>
                <a:ea typeface="Montserrat" pitchFamily="34" charset="-122"/>
                <a:cs typeface="Montserrat" pitchFamily="34" charset="-120"/>
              </a:rPr>
              <a:t>SAMET BAYAT - 22293730</a:t>
            </a:r>
            <a:br>
              <a:rPr lang="en-US" sz="1620" dirty="0" smtClean="0">
                <a:solidFill>
                  <a:srgbClr val="5a5a4c"/>
                </a:solidFill>
                <a:latin typeface="Montserrat" pitchFamily="34" charset="0"/>
                <a:ea typeface="Montserrat" pitchFamily="34" charset="-122"/>
                <a:cs typeface="Montserrat" pitchFamily="34" charset="-120"/>
              </a:rPr>
            </a:br>
            <a:r>
              <a:rPr lang="en-US" sz="1620" dirty="0" smtClean="0">
                <a:solidFill>
                  <a:srgbClr val="5a5a4c"/>
                </a:solidFill>
                <a:latin typeface="Montserrat" pitchFamily="34" charset="0"/>
                <a:ea typeface="Montserrat" pitchFamily="34" charset="-122"/>
                <a:cs typeface="Montserrat" pitchFamily="34" charset="-120"/>
              </a:rPr>
              <a:t>RAMAZAN ALPER - 22098516</a:t>
            </a:r>
            <a:endParaRPr lang="en-US" dirty="0"/>
          </a:p>
        </p:txBody>
      </p:sp>
      <p:sp>
        <p:nvSpPr>
          <p:cNvPr id="6" name="Object 5"/>
          <p:cNvSpPr/>
          <p:nvPr/>
        </p:nvSpPr>
        <p:spPr>
          <a:xfrm>
            <a:off x="6094476" y="5210956"/>
            <a:ext cx="5865933" cy="287985"/>
          </a:xfrm>
          <a:prstGeom prst="rect">
            <a:avLst/>
          </a:prstGeom>
          <a:noFill/>
        </p:spPr>
        <p:txBody>
          <a:bodyPr wrap="square" rtlCol="0" anchor="t" bIns="0" lIns="0" rIns="0" tIns="0"/>
          <a:lstStyle/>
          <a:p>
            <a:pPr algn="l">
              <a:lnSpc>
                <a:spcPts val="2268"/>
              </a:lnSpc>
              <a:spcBef>
                <a:spcPts val="1829"/>
              </a:spcBef>
              <a:buNone/>
            </a:pPr>
            <a:r>
              <a:rPr lang="en-US" sz="1620" dirty="0" smtClean="0">
                <a:solidFill>
                  <a:srgbClr val="5a5a4c"/>
                </a:solidFill>
                <a:latin typeface="Montserrat" pitchFamily="34" charset="0"/>
                <a:ea typeface="Montserrat" pitchFamily="34" charset="-122"/>
                <a:cs typeface="Montserrat" pitchFamily="34" charset="-120"/>
              </a:rPr>
              <a:t>NAZIM</a:t>
            </a:r>
            <a:endParaRPr lang="en-US" dirty="0"/>
          </a:p>
        </p:txBody>
      </p:sp>
      <p:pic>
        <p:nvPicPr>
          <p:cNvPr id="7" name="Object 6" descr="preencoded.png">    </p:cNvPr>
          <p:cNvPicPr>
            <a:picLocks noChangeAspect="1"/>
          </p:cNvPicPr>
          <p:nvPr/>
        </p:nvPicPr>
        <p:blipFill>
          <a:blip r:embed="rId1"/>
          <a:srcRect l="1012" r="1012" t="0" b="0"/>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Benefits and Applications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99199" y="2271149"/>
            <a:ext cx="971307" cy="904649"/>
          </a:xfrm>
          <a:prstGeom prst="rect">
            <a:avLst/>
          </a:prstGeom>
        </p:spPr>
      </p:pic>
      <p:sp>
        <p:nvSpPr>
          <p:cNvPr id="4" name="Object 3"/>
          <p:cNvSpPr/>
          <p:nvPr/>
        </p:nvSpPr>
        <p:spPr>
          <a:xfrm>
            <a:off x="398998" y="3534558"/>
            <a:ext cx="3582409"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Faster clock speeds for CPUs</a:t>
            </a:r>
            <a:endParaRPr lang="en-US" dirty="0"/>
          </a:p>
        </p:txBody>
      </p:sp>
      <p:sp>
        <p:nvSpPr>
          <p:cNvPr id="5" name="Object 4"/>
          <p:cNvSpPr/>
          <p:nvPr/>
        </p:nvSpPr>
        <p:spPr>
          <a:xfrm>
            <a:off x="398998" y="3850888"/>
            <a:ext cx="3582409" cy="639875"/>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Since the CLA performs carry propagation faster, it enables CPUs to operate at higher clock frequencies.</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7380" y="2326943"/>
            <a:ext cx="714196" cy="790377"/>
          </a:xfrm>
          <a:prstGeom prst="rect">
            <a:avLst/>
          </a:prstGeom>
        </p:spPr>
      </p:pic>
      <p:sp>
        <p:nvSpPr>
          <p:cNvPr id="7" name="Object 6"/>
          <p:cNvSpPr/>
          <p:nvPr/>
        </p:nvSpPr>
        <p:spPr>
          <a:xfrm>
            <a:off x="4256134" y="3534558"/>
            <a:ext cx="3676683"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Lower latency for operations</a:t>
            </a:r>
            <a:endParaRPr lang="en-US" dirty="0"/>
          </a:p>
        </p:txBody>
      </p:sp>
      <p:sp>
        <p:nvSpPr>
          <p:cNvPr id="8" name="Object 7"/>
          <p:cNvSpPr/>
          <p:nvPr/>
        </p:nvSpPr>
        <p:spPr>
          <a:xfrm>
            <a:off x="4256134" y="3850888"/>
            <a:ext cx="3676683" cy="426584"/>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CLA reduces the latency for arithmetic logic unit (ALU) operations involving carries.</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7014" y="2338108"/>
            <a:ext cx="799900" cy="799900"/>
          </a:xfrm>
          <a:prstGeom prst="rect">
            <a:avLst/>
          </a:prstGeom>
        </p:spPr>
      </p:pic>
      <p:sp>
        <p:nvSpPr>
          <p:cNvPr id="10" name="Object 9"/>
          <p:cNvSpPr/>
          <p:nvPr/>
        </p:nvSpPr>
        <p:spPr>
          <a:xfrm>
            <a:off x="8359431" y="3534558"/>
            <a:ext cx="3278638"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Faster processing</a:t>
            </a:r>
            <a:endParaRPr lang="en-US" dirty="0"/>
          </a:p>
        </p:txBody>
      </p:sp>
      <p:sp>
        <p:nvSpPr>
          <p:cNvPr id="11" name="Object 10"/>
          <p:cNvSpPr/>
          <p:nvPr/>
        </p:nvSpPr>
        <p:spPr>
          <a:xfrm>
            <a:off x="8359431" y="3850888"/>
            <a:ext cx="3278638"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By reducing operation latency, the CLA boosts overall processing speed for applications like video encoding, 3D rendering, scientific computing, etc.</a:t>
            </a:r>
            <a:endParaRPr lang="en-US" dirty="0"/>
          </a:p>
        </p:txBody>
      </p:sp>
      <p:sp>
        <p:nvSpPr>
          <p:cNvPr id="12" name="Object 11"/>
          <p:cNvSpPr/>
          <p:nvPr/>
        </p:nvSpPr>
        <p:spPr>
          <a:xfrm>
            <a:off x="0" y="5637390"/>
            <a:ext cx="12188952" cy="1218895"/>
          </a:xfrm>
          <a:prstGeom prst="rect">
            <a:avLst/>
          </a:prstGeom>
          <a:solidFill>
            <a:srgbClr val="e66922"/>
          </a:solidFill>
        </p:spPr>
      </p:sp>
      <p:sp>
        <p:nvSpPr>
          <p:cNvPr id="13" name="Object 12"/>
          <p:cNvSpPr/>
          <p:nvPr/>
        </p:nvSpPr>
        <p:spPr>
          <a:xfrm>
            <a:off x="880195" y="5954315"/>
            <a:ext cx="10428562" cy="575821"/>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The 4-bit carry lookahead adder enables higher CPU clock speeds and faster processing for compute-intensive applications by accelerating carry propagation.</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Where..?</a:t>
            </a:r>
            <a:endParaRPr lang="en-US" dirty="0"/>
          </a:p>
        </p:txBody>
      </p:sp>
      <p:sp>
        <p:nvSpPr>
          <p:cNvPr id="3" name="Object 2"/>
          <p:cNvSpPr/>
          <p:nvPr/>
        </p:nvSpPr>
        <p:spPr>
          <a:xfrm>
            <a:off x="952262" y="2551467"/>
            <a:ext cx="5446938" cy="2798162"/>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2a2921"/>
                </a:solidFill>
                <a:latin typeface="Montserrat" pitchFamily="34" charset="0"/>
                <a:ea typeface="Montserrat" pitchFamily="34" charset="-122"/>
                <a:cs typeface="Montserrat" pitchFamily="34" charset="-120"/>
              </a:rPr>
              <a:t>CPUs (Central Processing Unit)</a:t>
            </a:r>
          </a:p>
          <a:p>
            <a:pPr algn="l" lvl="1">
              <a:lnSpc>
                <a:spcPts val="1932"/>
              </a:lnSpc>
              <a:spcBef>
                <a:spcPts val="404"/>
              </a:spcBef>
              <a:buNone/>
            </a:pPr>
            <a:r>
              <a:rPr lang="en-US" sz="1380" dirty="0" smtClean="0">
                <a:solidFill>
                  <a:srgbClr val="5a5a4c"/>
                </a:solidFill>
                <a:latin typeface="Montserrat" pitchFamily="34" charset="0"/>
                <a:ea typeface="Montserrat" pitchFamily="34" charset="-122"/>
                <a:cs typeface="Montserrat" pitchFamily="34" charset="-120"/>
              </a:rPr>
              <a:t>The ALU (arithmetic logic unit )in CPUs uses CLAs to speed up addition, subtraction, etc.</a:t>
            </a:r>
          </a:p>
          <a:p>
            <a:pPr algn="l" marL="242900" indent="-242900">
              <a:lnSpc>
                <a:spcPts val="2722"/>
              </a:lnSpc>
              <a:spcBef>
                <a:spcPts val="2609"/>
              </a:spcBef>
              <a:buSzPct val="100000"/>
              <a:buChar char="•"/>
            </a:pPr>
            <a:r>
              <a:rPr lang="en-US" sz="2160" dirty="0" smtClean="0">
                <a:solidFill>
                  <a:srgbClr val="2a2921"/>
                </a:solidFill>
                <a:latin typeface="Montserrat" pitchFamily="34" charset="0"/>
                <a:ea typeface="Montserrat" pitchFamily="34" charset="-122"/>
                <a:cs typeface="Montserrat" pitchFamily="34" charset="-120"/>
              </a:rPr>
              <a:t>DSPs (Digital Signal Processors)</a:t>
            </a:r>
          </a:p>
          <a:p>
            <a:pPr algn="l" lvl="1">
              <a:lnSpc>
                <a:spcPts val="1932"/>
              </a:lnSpc>
              <a:spcBef>
                <a:spcPts val="404"/>
              </a:spcBef>
              <a:buNone/>
            </a:pPr>
            <a:r>
              <a:rPr lang="en-US" sz="1380" dirty="0" smtClean="0">
                <a:solidFill>
                  <a:srgbClr val="5a5a4c"/>
                </a:solidFill>
                <a:latin typeface="Montserrat" pitchFamily="34" charset="0"/>
                <a:ea typeface="Montserrat" pitchFamily="34" charset="-122"/>
                <a:cs typeface="Montserrat" pitchFamily="34" charset="-120"/>
              </a:rPr>
              <a:t>CLAs improve speed and efficiency of addition/multiplication in DSPs</a:t>
            </a:r>
          </a:p>
          <a:p>
            <a:pPr algn="l" marL="242900" indent="-242900">
              <a:lnSpc>
                <a:spcPts val="2722"/>
              </a:lnSpc>
              <a:spcBef>
                <a:spcPts val="2609"/>
              </a:spcBef>
              <a:buSzPct val="100000"/>
              <a:buChar char="•"/>
            </a:pPr>
            <a:r>
              <a:rPr lang="en-US" sz="2160" dirty="0" smtClean="0">
                <a:solidFill>
                  <a:srgbClr val="2a2921"/>
                </a:solidFill>
                <a:latin typeface="Montserrat" pitchFamily="34" charset="0"/>
                <a:ea typeface="Montserrat" pitchFamily="34" charset="-122"/>
                <a:cs typeface="Montserrat" pitchFamily="34" charset="-120"/>
              </a:rPr>
              <a:t>Cryptography </a:t>
            </a:r>
            <a:endParaRPr lang="en-US" dirty="0"/>
          </a:p>
        </p:txBody>
      </p:sp>
      <p:sp>
        <p:nvSpPr>
          <p:cNvPr id="4" name="Object 3"/>
          <p:cNvSpPr/>
          <p:nvPr/>
        </p:nvSpPr>
        <p:spPr>
          <a:xfrm>
            <a:off x="6284928" y="2551467"/>
            <a:ext cx="5446938" cy="2214902"/>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2a2921"/>
                </a:solidFill>
                <a:latin typeface="Montserrat" pitchFamily="34" charset="0"/>
                <a:ea typeface="Montserrat" pitchFamily="34" charset="-122"/>
                <a:cs typeface="Montserrat" pitchFamily="34" charset="-120"/>
              </a:rPr>
              <a:t>HPCs (High-performance computing)</a:t>
            </a:r>
          </a:p>
          <a:p>
            <a:pPr algn="l" lvl="1">
              <a:lnSpc>
                <a:spcPts val="1932"/>
              </a:lnSpc>
              <a:spcBef>
                <a:spcPts val="404"/>
              </a:spcBef>
              <a:buNone/>
            </a:pPr>
            <a:r>
              <a:rPr lang="en-US" sz="1380" dirty="0" smtClean="0">
                <a:solidFill>
                  <a:srgbClr val="5a5a4c"/>
                </a:solidFill>
                <a:latin typeface="Montserrat" pitchFamily="34" charset="0"/>
                <a:ea typeface="Montserrat" pitchFamily="34" charset="-122"/>
                <a:cs typeface="Montserrat" pitchFamily="34" charset="-120"/>
              </a:rPr>
              <a:t>Supercomputers use CLAs for fast scientific/engineering computations</a:t>
            </a:r>
          </a:p>
          <a:p>
            <a:pPr algn="l" marL="242900" indent="-242900">
              <a:lnSpc>
                <a:spcPts val="2722"/>
              </a:lnSpc>
              <a:spcBef>
                <a:spcPts val="2609"/>
              </a:spcBef>
              <a:buSzPct val="100000"/>
              <a:buChar char="•"/>
            </a:pPr>
            <a:r>
              <a:rPr lang="en-US" sz="2160" dirty="0" smtClean="0">
                <a:solidFill>
                  <a:srgbClr val="2a2921"/>
                </a:solidFill>
                <a:latin typeface="Montserrat" pitchFamily="34" charset="0"/>
                <a:ea typeface="Montserrat" pitchFamily="34" charset="-122"/>
                <a:cs typeface="Montserrat" pitchFamily="34" charset="-120"/>
              </a:rPr>
              <a:t>CLAs assist in error correction</a:t>
            </a:r>
          </a:p>
          <a:p>
            <a:pPr algn="l" lvl="1">
              <a:lnSpc>
                <a:spcPts val="1932"/>
              </a:lnSpc>
              <a:spcBef>
                <a:spcPts val="404"/>
              </a:spcBef>
              <a:buNone/>
            </a:pPr>
            <a:r>
              <a:rPr lang="en-US" sz="1380" dirty="0" smtClean="0">
                <a:solidFill>
                  <a:srgbClr val="5a5a4c"/>
                </a:solidFill>
                <a:latin typeface="Montserrat" pitchFamily="34" charset="0"/>
                <a:ea typeface="Montserrat" pitchFamily="34" charset="-122"/>
                <a:cs typeface="Montserrat" pitchFamily="34" charset="-120"/>
              </a:rPr>
              <a:t>for fast encoding/decoding</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403134" cy="5913546"/>
          </a:xfrm>
          <a:prstGeom prst="rect">
            <a:avLst/>
          </a:prstGeom>
          <a:solidFill>
            <a:srgbClr val="62a8bb"/>
          </a:solidFill>
        </p:spPr>
      </p:sp>
      <p:pic>
        <p:nvPicPr>
          <p:cNvPr id="3" name="Object 2" descr="preencoded.png">    </p:cNvPr>
          <p:cNvPicPr>
            <a:picLocks noChangeAspect="1"/>
          </p:cNvPicPr>
          <p:nvPr/>
        </p:nvPicPr>
        <p:blipFill>
          <a:blip r:embed="rId1"/>
          <a:srcRect l="0" r="0" t="6221" b="6221"/>
          <a:stretch/>
        </p:blipFill>
        <p:spPr>
          <a:xfrm>
            <a:off x="476131" y="476131"/>
            <a:ext cx="5403134" cy="5913546"/>
          </a:xfrm>
          <a:prstGeom prst="rect">
            <a:avLst/>
          </a:prstGeom>
        </p:spPr>
      </p:pic>
      <p:sp>
        <p:nvSpPr>
          <p:cNvPr id="4" name="Object 3"/>
          <p:cNvSpPr/>
          <p:nvPr/>
        </p:nvSpPr>
        <p:spPr>
          <a:xfrm>
            <a:off x="6148755" y="2195931"/>
            <a:ext cx="5761184"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Conclusion</a:t>
            </a:r>
            <a:endParaRPr lang="en-US" dirty="0"/>
          </a:p>
        </p:txBody>
      </p:sp>
      <p:sp>
        <p:nvSpPr>
          <p:cNvPr id="5" name="Object 4"/>
          <p:cNvSpPr/>
          <p:nvPr/>
        </p:nvSpPr>
        <p:spPr>
          <a:xfrm>
            <a:off x="6148755" y="2814157"/>
            <a:ext cx="5761184" cy="1791963"/>
          </a:xfrm>
          <a:prstGeom prst="rect">
            <a:avLst/>
          </a:prstGeom>
          <a:noFill/>
        </p:spPr>
        <p:txBody>
          <a:bodyPr wrap="square" rtlCol="0" anchor="t" bIns="0" lIns="0" rIns="0" tIns="0"/>
          <a:lstStyle/>
          <a:p>
            <a:pPr algn="ctr">
              <a:lnSpc>
                <a:spcPts val="2016"/>
              </a:lnSpc>
              <a:spcBef>
                <a:spcPts val="836"/>
              </a:spcBef>
              <a:buNone/>
            </a:pPr>
            <a:r>
              <a:rPr lang="en-US" sz="1440" dirty="0" smtClean="0">
                <a:solidFill>
                  <a:srgbClr val="5a5a4c"/>
                </a:solidFill>
                <a:latin typeface="Montserrat" pitchFamily="34" charset="0"/>
                <a:ea typeface="Montserrat" pitchFamily="34" charset="-122"/>
                <a:cs typeface="Montserrat" pitchFamily="34" charset="-120"/>
              </a:rPr>
              <a:t>The 4-bit carry lookahead adder allows for faster addition by pre-computing the carry bits. This enables all the sum bits to be calculated in parallel, significantly speeding up the addition operation. The key takeaways are that carry lookahead reduces delay by avoiding rippling carries, and parallelizes the addition process by calculating multiple sums simultaneously.</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2914888"/>
            <a:ext cx="2253163" cy="1019813"/>
          </a:xfrm>
          <a:prstGeom prst="rect">
            <a:avLst/>
          </a:prstGeom>
          <a:noFill/>
        </p:spPr>
        <p:txBody>
          <a:bodyPr wrap="square" rtlCol="0" anchor="t" bIns="0" lIns="0" rIns="0" tIns="0"/>
          <a:lstStyle/>
          <a:p>
            <a:pPr algn="l">
              <a:lnSpc>
                <a:spcPts val="4016"/>
              </a:lnSpc>
              <a:buNone/>
            </a:pPr>
            <a:r>
              <a:rPr lang="en-US" sz="3188" dirty="0" smtClean="0">
                <a:solidFill>
                  <a:srgbClr val="ffffff"/>
                </a:solidFill>
                <a:latin typeface="Montserrat" pitchFamily="34" charset="0"/>
                <a:ea typeface="Montserrat" pitchFamily="34" charset="-122"/>
                <a:cs typeface="Montserrat" pitchFamily="34" charset="-120"/>
              </a:rPr>
              <a:t>The Need for Speed</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75655" y="1180805"/>
            <a:ext cx="2847263" cy="1066533"/>
          </a:xfrm>
          <a:prstGeom prst="rect">
            <a:avLst/>
          </a:prstGeom>
        </p:spPr>
      </p:pic>
      <p:sp>
        <p:nvSpPr>
          <p:cNvPr id="4" name="Object 3"/>
          <p:cNvSpPr/>
          <p:nvPr/>
        </p:nvSpPr>
        <p:spPr>
          <a:xfrm>
            <a:off x="4475631" y="1403024"/>
            <a:ext cx="2266175" cy="614358"/>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Ripple carry adder speed</a:t>
            </a:r>
            <a:endParaRPr lang="en-US" dirty="0"/>
          </a:p>
        </p:txBody>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655" y="2323519"/>
            <a:ext cx="7456210" cy="1066533"/>
          </a:xfrm>
          <a:prstGeom prst="rect">
            <a:avLst/>
          </a:prstGeom>
        </p:spPr>
      </p:pic>
      <p:sp>
        <p:nvSpPr>
          <p:cNvPr id="6" name="Object 5"/>
          <p:cNvSpPr/>
          <p:nvPr/>
        </p:nvSpPr>
        <p:spPr>
          <a:xfrm>
            <a:off x="4475631" y="2698100"/>
            <a:ext cx="6808672" cy="307179"/>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Carry lookahead adder speed</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655" y="3466233"/>
            <a:ext cx="7161009" cy="1076056"/>
          </a:xfrm>
          <a:prstGeom prst="rect">
            <a:avLst/>
          </a:prstGeom>
        </p:spPr>
      </p:pic>
      <p:sp>
        <p:nvSpPr>
          <p:cNvPr id="8" name="Object 7"/>
          <p:cNvSpPr/>
          <p:nvPr/>
        </p:nvSpPr>
        <p:spPr>
          <a:xfrm>
            <a:off x="4475631" y="3840814"/>
            <a:ext cx="6524705" cy="307179"/>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Faster adders benefit</a:t>
            </a:r>
            <a:endParaRPr lang="en-US" dirty="0"/>
          </a:p>
        </p:txBody>
      </p:sp>
      <p:pic>
        <p:nvPicPr>
          <p:cNvPr id="9" name="Object 8"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655" y="4608947"/>
            <a:ext cx="6875331" cy="1076056"/>
          </a:xfrm>
          <a:prstGeom prst="rect">
            <a:avLst/>
          </a:prstGeom>
        </p:spPr>
      </p:pic>
      <p:sp>
        <p:nvSpPr>
          <p:cNvPr id="10" name="Object 9"/>
          <p:cNvSpPr/>
          <p:nvPr/>
        </p:nvSpPr>
        <p:spPr>
          <a:xfrm>
            <a:off x="4475631" y="4983529"/>
            <a:ext cx="6240819" cy="307179"/>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Processing speed increase</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Building Blocks: Logic Gates</a:t>
            </a:r>
            <a:endParaRPr lang="en-US" dirty="0"/>
          </a:p>
        </p:txBody>
      </p:sp>
      <p:pic>
        <p:nvPicPr>
          <p:cNvPr id="3" name="Object 2" descr="preencoded.png">    </p:cNvPr>
          <p:cNvPicPr>
            <a:picLocks noChangeAspect="1"/>
          </p:cNvPicPr>
          <p:nvPr/>
        </p:nvPicPr>
        <p:blipFill>
          <a:blip r:embed="rId1"/>
          <a:srcRect l="4128" r="4128" t="-177613" b="-177613"/>
          <a:stretch/>
        </p:blipFill>
        <p:spPr>
          <a:xfrm>
            <a:off x="476131" y="1523619"/>
            <a:ext cx="1237940" cy="3151987"/>
          </a:xfrm>
          <a:prstGeom prst="rect">
            <a:avLst/>
          </a:prstGeom>
        </p:spPr>
      </p:pic>
      <p:sp>
        <p:nvSpPr>
          <p:cNvPr id="4" name="Object 3"/>
          <p:cNvSpPr/>
          <p:nvPr/>
        </p:nvSpPr>
        <p:spPr>
          <a:xfrm>
            <a:off x="476131" y="1523619"/>
            <a:ext cx="1237940" cy="3151987"/>
          </a:xfrm>
          <a:prstGeom prst="rect">
            <a:avLst/>
          </a:prstGeom>
          <a:noFill/>
          <a:ln w="25400">
            <a:solidFill>
              <a:srgbClr val="f0b356"/>
            </a:solidFill>
            <a:prstDash val="solid"/>
            <a:miter lim="800000"/>
          </a:ln>
        </p:spPr>
      </p:sp>
      <p:sp>
        <p:nvSpPr>
          <p:cNvPr id="5" name="Object 4"/>
          <p:cNvSpPr/>
          <p:nvPr/>
        </p:nvSpPr>
        <p:spPr>
          <a:xfrm>
            <a:off x="414234"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AND gate symbol</a:t>
            </a:r>
            <a:endParaRPr lang="en-US" dirty="0"/>
          </a:p>
        </p:txBody>
      </p:sp>
      <p:sp>
        <p:nvSpPr>
          <p:cNvPr id="6" name="Object 5"/>
          <p:cNvSpPr/>
          <p:nvPr/>
        </p:nvSpPr>
        <p:spPr>
          <a:xfrm>
            <a:off x="414234" y="5361606"/>
            <a:ext cx="136173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AND gate outputs 1 only if both inputs are 1, otherwise outputs 0.</a:t>
            </a:r>
            <a:endParaRPr lang="en-US" dirty="0"/>
          </a:p>
        </p:txBody>
      </p:sp>
      <p:sp>
        <p:nvSpPr>
          <p:cNvPr id="7" name="Object 6"/>
          <p:cNvSpPr/>
          <p:nvPr/>
        </p:nvSpPr>
        <p:spPr>
          <a:xfrm>
            <a:off x="1904524" y="1523619"/>
            <a:ext cx="1237940" cy="3151987"/>
          </a:xfrm>
          <a:prstGeom prst="rect">
            <a:avLst/>
          </a:prstGeom>
          <a:solidFill>
            <a:srgbClr val="cececf"/>
          </a:solidFill>
          <a:ln w="25400">
            <a:solidFill>
              <a:srgbClr val="62a8bb"/>
            </a:solidFill>
            <a:prstDash val="solid"/>
            <a:miter lim="800000"/>
          </a:ln>
        </p:spPr>
      </p:sp>
      <p:pic>
        <p:nvPicPr>
          <p:cNvPr id="8" name="Object 7" descr="preencoded.png">    </p:cNvPr>
          <p:cNvPicPr>
            <a:picLocks noChangeAspect="1"/>
          </p:cNvPicPr>
          <p:nvPr/>
        </p:nvPicPr>
        <p:blipFill>
          <a:blip r:embed="rId2"/>
          <a:srcRect l="7956" r="7956" t="-178006" b="-178006"/>
          <a:stretch/>
        </p:blipFill>
        <p:spPr>
          <a:xfrm>
            <a:off x="1904524" y="1523619"/>
            <a:ext cx="1237940" cy="3151987"/>
          </a:xfrm>
          <a:prstGeom prst="rect">
            <a:avLst/>
          </a:prstGeom>
        </p:spPr>
      </p:pic>
      <p:sp>
        <p:nvSpPr>
          <p:cNvPr id="9" name="Object 8"/>
          <p:cNvSpPr/>
          <p:nvPr/>
        </p:nvSpPr>
        <p:spPr>
          <a:xfrm>
            <a:off x="1904524" y="1523619"/>
            <a:ext cx="1237940" cy="3151987"/>
          </a:xfrm>
          <a:prstGeom prst="rect">
            <a:avLst/>
          </a:prstGeom>
          <a:noFill/>
          <a:ln w="25400">
            <a:solidFill>
              <a:srgbClr val="62a8bb"/>
            </a:solidFill>
            <a:prstDash val="solid"/>
            <a:miter lim="800000"/>
          </a:ln>
        </p:spPr>
      </p:sp>
      <p:sp>
        <p:nvSpPr>
          <p:cNvPr id="10" name="Object 9"/>
          <p:cNvSpPr/>
          <p:nvPr/>
        </p:nvSpPr>
        <p:spPr>
          <a:xfrm>
            <a:off x="1842627"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OR gate symbol</a:t>
            </a:r>
            <a:endParaRPr lang="en-US" dirty="0"/>
          </a:p>
        </p:txBody>
      </p:sp>
      <p:sp>
        <p:nvSpPr>
          <p:cNvPr id="11" name="Object 10"/>
          <p:cNvSpPr/>
          <p:nvPr/>
        </p:nvSpPr>
        <p:spPr>
          <a:xfrm>
            <a:off x="1842627" y="5361606"/>
            <a:ext cx="136173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OR gate outputs 1 if one or both inputs are 1, otherwise outputs 0.</a:t>
            </a:r>
            <a:endParaRPr lang="en-US" dirty="0"/>
          </a:p>
        </p:txBody>
      </p:sp>
      <p:pic>
        <p:nvPicPr>
          <p:cNvPr id="12" name="Object 11" descr="preencoded.png">    </p:cNvPr>
          <p:cNvPicPr>
            <a:picLocks noChangeAspect="1"/>
          </p:cNvPicPr>
          <p:nvPr/>
        </p:nvPicPr>
        <p:blipFill>
          <a:blip r:embed="rId3"/>
          <a:srcRect l="1809" r="1809" t="-344159" b="-344159"/>
          <a:stretch/>
        </p:blipFill>
        <p:spPr>
          <a:xfrm>
            <a:off x="3332917" y="1523619"/>
            <a:ext cx="1237940" cy="3151987"/>
          </a:xfrm>
          <a:prstGeom prst="rect">
            <a:avLst/>
          </a:prstGeom>
        </p:spPr>
      </p:pic>
      <p:sp>
        <p:nvSpPr>
          <p:cNvPr id="13" name="Object 12"/>
          <p:cNvSpPr/>
          <p:nvPr/>
        </p:nvSpPr>
        <p:spPr>
          <a:xfrm>
            <a:off x="3332917" y="1523619"/>
            <a:ext cx="1237940" cy="3151987"/>
          </a:xfrm>
          <a:prstGeom prst="rect">
            <a:avLst/>
          </a:prstGeom>
          <a:noFill/>
          <a:ln w="25400">
            <a:solidFill>
              <a:srgbClr val="f0b356"/>
            </a:solidFill>
            <a:prstDash val="solid"/>
            <a:miter lim="800000"/>
          </a:ln>
        </p:spPr>
      </p:sp>
      <p:sp>
        <p:nvSpPr>
          <p:cNvPr id="14" name="Object 13"/>
          <p:cNvSpPr/>
          <p:nvPr/>
        </p:nvSpPr>
        <p:spPr>
          <a:xfrm>
            <a:off x="3271020"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NOT gate symbol</a:t>
            </a:r>
            <a:endParaRPr lang="en-US" dirty="0"/>
          </a:p>
        </p:txBody>
      </p:sp>
      <p:sp>
        <p:nvSpPr>
          <p:cNvPr id="15" name="Object 14"/>
          <p:cNvSpPr/>
          <p:nvPr/>
        </p:nvSpPr>
        <p:spPr>
          <a:xfrm>
            <a:off x="3271020" y="5361606"/>
            <a:ext cx="1361734"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NOT gate outputs the opposite of its single input.</a:t>
            </a:r>
            <a:endParaRPr lang="en-US" dirty="0"/>
          </a:p>
        </p:txBody>
      </p:sp>
      <p:sp>
        <p:nvSpPr>
          <p:cNvPr id="16" name="Object 15"/>
          <p:cNvSpPr/>
          <p:nvPr/>
        </p:nvSpPr>
        <p:spPr>
          <a:xfrm>
            <a:off x="4761309" y="1523619"/>
            <a:ext cx="1237940" cy="3151987"/>
          </a:xfrm>
          <a:prstGeom prst="rect">
            <a:avLst/>
          </a:prstGeom>
          <a:solidFill>
            <a:srgbClr val="ffffff"/>
          </a:solidFill>
        </p:spPr>
      </p:sp>
      <p:pic>
        <p:nvPicPr>
          <p:cNvPr id="17" name="Object 16" descr="preencoded.png">    </p:cNvPr>
          <p:cNvPicPr>
            <a:picLocks noChangeAspect="1"/>
          </p:cNvPicPr>
          <p:nvPr/>
        </p:nvPicPr>
        <p:blipFill>
          <a:blip r:embed="rId4"/>
          <a:srcRect l="6965" r="6965" t="-77133" b="-77133"/>
          <a:stretch/>
        </p:blipFill>
        <p:spPr>
          <a:xfrm>
            <a:off x="4761309" y="1523619"/>
            <a:ext cx="1237940" cy="3151987"/>
          </a:xfrm>
          <a:prstGeom prst="rect">
            <a:avLst/>
          </a:prstGeom>
        </p:spPr>
      </p:pic>
      <p:sp>
        <p:nvSpPr>
          <p:cNvPr id="18" name="Object 17"/>
          <p:cNvSpPr/>
          <p:nvPr/>
        </p:nvSpPr>
        <p:spPr>
          <a:xfrm>
            <a:off x="4699412"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NAND gate symbol</a:t>
            </a:r>
            <a:endParaRPr lang="en-US" dirty="0"/>
          </a:p>
        </p:txBody>
      </p:sp>
      <p:sp>
        <p:nvSpPr>
          <p:cNvPr id="19" name="Object 18"/>
          <p:cNvSpPr/>
          <p:nvPr/>
        </p:nvSpPr>
        <p:spPr>
          <a:xfrm>
            <a:off x="4699412" y="5361606"/>
            <a:ext cx="1361734"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NAND gate outputs the opposite of the AND gate.</a:t>
            </a:r>
            <a:endParaRPr lang="en-US" dirty="0"/>
          </a:p>
        </p:txBody>
      </p:sp>
      <p:pic>
        <p:nvPicPr>
          <p:cNvPr id="20" name="Object 19" descr="preencoded.png">    </p:cNvPr>
          <p:cNvPicPr>
            <a:picLocks noChangeAspect="1"/>
          </p:cNvPicPr>
          <p:nvPr/>
        </p:nvPicPr>
        <p:blipFill>
          <a:blip r:embed="rId5"/>
          <a:srcRect l="4373" r="4373" t="-136537" b="-136537"/>
          <a:stretch/>
        </p:blipFill>
        <p:spPr>
          <a:xfrm>
            <a:off x="6189702" y="1523619"/>
            <a:ext cx="1237940" cy="3151987"/>
          </a:xfrm>
          <a:prstGeom prst="rect">
            <a:avLst/>
          </a:prstGeom>
        </p:spPr>
      </p:pic>
      <p:sp>
        <p:nvSpPr>
          <p:cNvPr id="21" name="Object 20"/>
          <p:cNvSpPr/>
          <p:nvPr/>
        </p:nvSpPr>
        <p:spPr>
          <a:xfrm>
            <a:off x="6189702" y="1523619"/>
            <a:ext cx="1237940" cy="3151987"/>
          </a:xfrm>
          <a:prstGeom prst="rect">
            <a:avLst/>
          </a:prstGeom>
          <a:noFill/>
          <a:ln w="25400">
            <a:solidFill>
              <a:srgbClr val="000000"/>
            </a:solidFill>
            <a:prstDash val="solid"/>
            <a:miter lim="800000"/>
          </a:ln>
        </p:spPr>
      </p:sp>
      <p:sp>
        <p:nvSpPr>
          <p:cNvPr id="22" name="Object 21"/>
          <p:cNvSpPr/>
          <p:nvPr/>
        </p:nvSpPr>
        <p:spPr>
          <a:xfrm>
            <a:off x="6127805"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NOR gate symbol</a:t>
            </a:r>
            <a:endParaRPr lang="en-US" dirty="0"/>
          </a:p>
        </p:txBody>
      </p:sp>
      <p:sp>
        <p:nvSpPr>
          <p:cNvPr id="23" name="Object 22"/>
          <p:cNvSpPr/>
          <p:nvPr/>
        </p:nvSpPr>
        <p:spPr>
          <a:xfrm>
            <a:off x="6127805" y="5361606"/>
            <a:ext cx="1361734"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NOR gate outputs the opposite of the OR gate.</a:t>
            </a:r>
            <a:endParaRPr lang="en-US" dirty="0"/>
          </a:p>
        </p:txBody>
      </p:sp>
      <p:pic>
        <p:nvPicPr>
          <p:cNvPr id="24" name="Object 23" descr="preencoded.png">    </p:cNvPr>
          <p:cNvPicPr>
            <a:picLocks noChangeAspect="1"/>
          </p:cNvPicPr>
          <p:nvPr/>
        </p:nvPicPr>
        <p:blipFill>
          <a:blip r:embed="rId6"/>
          <a:srcRect l="0" r="41494" t="-82413" b="-82413"/>
          <a:stretch/>
        </p:blipFill>
        <p:spPr>
          <a:xfrm>
            <a:off x="7618095" y="1523619"/>
            <a:ext cx="1237940" cy="3151987"/>
          </a:xfrm>
          <a:prstGeom prst="rect">
            <a:avLst/>
          </a:prstGeom>
        </p:spPr>
      </p:pic>
      <p:sp>
        <p:nvSpPr>
          <p:cNvPr id="25" name="Object 24"/>
          <p:cNvSpPr/>
          <p:nvPr/>
        </p:nvSpPr>
        <p:spPr>
          <a:xfrm>
            <a:off x="7618095" y="1523619"/>
            <a:ext cx="1237940" cy="3151987"/>
          </a:xfrm>
          <a:prstGeom prst="rect">
            <a:avLst/>
          </a:prstGeom>
          <a:noFill/>
          <a:ln w="25400">
            <a:solidFill>
              <a:srgbClr val="f0b356"/>
            </a:solidFill>
            <a:prstDash val="solid"/>
            <a:miter lim="800000"/>
          </a:ln>
        </p:spPr>
      </p:sp>
      <p:sp>
        <p:nvSpPr>
          <p:cNvPr id="26" name="Object 25"/>
          <p:cNvSpPr/>
          <p:nvPr/>
        </p:nvSpPr>
        <p:spPr>
          <a:xfrm>
            <a:off x="7556198"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XOR gate symbol</a:t>
            </a:r>
            <a:endParaRPr lang="en-US" dirty="0"/>
          </a:p>
        </p:txBody>
      </p:sp>
      <p:sp>
        <p:nvSpPr>
          <p:cNvPr id="27" name="Object 26"/>
          <p:cNvSpPr/>
          <p:nvPr/>
        </p:nvSpPr>
        <p:spPr>
          <a:xfrm>
            <a:off x="7556198" y="5361606"/>
            <a:ext cx="136173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XOR gate outputs 1 if inputs differ, otherwise outputs 0.</a:t>
            </a:r>
            <a:endParaRPr lang="en-US" dirty="0"/>
          </a:p>
        </p:txBody>
      </p:sp>
      <p:pic>
        <p:nvPicPr>
          <p:cNvPr id="28" name="Object 27" descr="preencoded.png">    </p:cNvPr>
          <p:cNvPicPr>
            <a:picLocks noChangeAspect="1"/>
          </p:cNvPicPr>
          <p:nvPr/>
        </p:nvPicPr>
        <p:blipFill>
          <a:blip r:embed="rId7"/>
          <a:srcRect l="-3875" r="-3875" t="-224347" b="-224347"/>
          <a:stretch/>
        </p:blipFill>
        <p:spPr>
          <a:xfrm>
            <a:off x="9046488" y="1523619"/>
            <a:ext cx="1237940" cy="3151987"/>
          </a:xfrm>
          <a:prstGeom prst="rect">
            <a:avLst/>
          </a:prstGeom>
        </p:spPr>
      </p:pic>
      <p:sp>
        <p:nvSpPr>
          <p:cNvPr id="29" name="Object 28"/>
          <p:cNvSpPr/>
          <p:nvPr/>
        </p:nvSpPr>
        <p:spPr>
          <a:xfrm>
            <a:off x="9046488" y="1523619"/>
            <a:ext cx="1237940" cy="3151987"/>
          </a:xfrm>
          <a:prstGeom prst="rect">
            <a:avLst/>
          </a:prstGeom>
          <a:noFill/>
          <a:ln w="25400">
            <a:solidFill>
              <a:srgbClr val="f0b356"/>
            </a:solidFill>
            <a:prstDash val="solid"/>
            <a:miter lim="800000"/>
          </a:ln>
        </p:spPr>
      </p:sp>
      <p:sp>
        <p:nvSpPr>
          <p:cNvPr id="30" name="Object 29"/>
          <p:cNvSpPr/>
          <p:nvPr/>
        </p:nvSpPr>
        <p:spPr>
          <a:xfrm>
            <a:off x="8984591"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XNOR gate symbol</a:t>
            </a:r>
            <a:endParaRPr lang="en-US" dirty="0"/>
          </a:p>
        </p:txBody>
      </p:sp>
      <p:sp>
        <p:nvSpPr>
          <p:cNvPr id="31" name="Object 30"/>
          <p:cNvSpPr/>
          <p:nvPr/>
        </p:nvSpPr>
        <p:spPr>
          <a:xfrm>
            <a:off x="8984591" y="5361606"/>
            <a:ext cx="1361734" cy="85316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XNOR gate outputs the opposite of the XOR gate.</a:t>
            </a:r>
            <a:endParaRPr lang="en-US" dirty="0"/>
          </a:p>
        </p:txBody>
      </p:sp>
      <p:sp>
        <p:nvSpPr>
          <p:cNvPr id="32" name="Object 31"/>
          <p:cNvSpPr/>
          <p:nvPr/>
        </p:nvSpPr>
        <p:spPr>
          <a:xfrm>
            <a:off x="10474881" y="1523619"/>
            <a:ext cx="1237940" cy="3151987"/>
          </a:xfrm>
          <a:prstGeom prst="rect">
            <a:avLst/>
          </a:prstGeom>
          <a:solidFill>
            <a:srgbClr val="f0b356"/>
          </a:solidFill>
        </p:spPr>
      </p:sp>
      <p:pic>
        <p:nvPicPr>
          <p:cNvPr id="33" name="Object 32" descr="preencoded.png">    </p:cNvPr>
          <p:cNvPicPr>
            <a:picLocks noChangeAspect="1"/>
          </p:cNvPicPr>
          <p:nvPr/>
        </p:nvPicPr>
        <p:blipFill>
          <a:blip r:embed="rId8"/>
          <a:srcRect l="20544" r="20544" t="0" b="0"/>
          <a:stretch/>
        </p:blipFill>
        <p:spPr>
          <a:xfrm>
            <a:off x="10474881" y="1523619"/>
            <a:ext cx="1237940" cy="3151987"/>
          </a:xfrm>
          <a:prstGeom prst="rect">
            <a:avLst/>
          </a:prstGeom>
        </p:spPr>
      </p:pic>
      <p:sp>
        <p:nvSpPr>
          <p:cNvPr id="34" name="Object 33"/>
          <p:cNvSpPr/>
          <p:nvPr/>
        </p:nvSpPr>
        <p:spPr>
          <a:xfrm>
            <a:off x="10412984" y="4814874"/>
            <a:ext cx="1361734" cy="46080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Logic gate circuit</a:t>
            </a:r>
            <a:endParaRPr lang="en-US" dirty="0"/>
          </a:p>
        </p:txBody>
      </p:sp>
      <p:sp>
        <p:nvSpPr>
          <p:cNvPr id="35" name="Object 34"/>
          <p:cNvSpPr/>
          <p:nvPr/>
        </p:nvSpPr>
        <p:spPr>
          <a:xfrm>
            <a:off x="10412984" y="5361606"/>
            <a:ext cx="1361734" cy="106645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A simple logic gate circuit combining AND, OR, and NOT gates.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ffffff"/>
          </a:solidFill>
        </p:spPr>
      </p:sp>
      <p:pic>
        <p:nvPicPr>
          <p:cNvPr id="3" name="Object 2" descr="preencoded.png">    </p:cNvPr>
          <p:cNvPicPr>
            <a:picLocks noChangeAspect="1"/>
          </p:cNvPicPr>
          <p:nvPr/>
        </p:nvPicPr>
        <p:blipFill>
          <a:blip r:embed="rId1"/>
          <a:srcRect l="-35600" r="-35600" t="-1895" b="-1895"/>
          <a:stretch/>
        </p:blipFill>
        <p:spPr>
          <a:xfrm>
            <a:off x="0" y="0"/>
            <a:ext cx="12198475" cy="6865808"/>
          </a:xfrm>
          <a:prstGeom prst="rect">
            <a:avLst/>
          </a:prstGeom>
        </p:spPr>
      </p:pic>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728932" cy="5913546"/>
          </a:xfrm>
          <a:prstGeom prst="rect">
            <a:avLst/>
          </a:prstGeom>
          <a:solidFill>
            <a:srgbClr val="62a8bb"/>
          </a:solidFill>
        </p:spPr>
      </p:sp>
      <p:pic>
        <p:nvPicPr>
          <p:cNvPr id="3" name="Object 2" descr="preencoded.png">    </p:cNvPr>
          <p:cNvPicPr>
            <a:picLocks noChangeAspect="1"/>
          </p:cNvPicPr>
          <p:nvPr/>
        </p:nvPicPr>
        <p:blipFill>
          <a:blip r:embed="rId1"/>
          <a:srcRect l="4152" r="4152" t="0" b="0"/>
          <a:stretch/>
        </p:blipFill>
        <p:spPr>
          <a:xfrm>
            <a:off x="476131" y="476131"/>
            <a:ext cx="4728932" cy="5913546"/>
          </a:xfrm>
          <a:prstGeom prst="rect">
            <a:avLst/>
          </a:prstGeom>
        </p:spPr>
      </p:pic>
      <p:sp>
        <p:nvSpPr>
          <p:cNvPr id="4" name="Object 3"/>
          <p:cNvSpPr/>
          <p:nvPr/>
        </p:nvSpPr>
        <p:spPr>
          <a:xfrm>
            <a:off x="5418846" y="2324486"/>
            <a:ext cx="6546800"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A Look Inside: Electric VLSI</a:t>
            </a:r>
            <a:endParaRPr lang="en-US" dirty="0"/>
          </a:p>
        </p:txBody>
      </p:sp>
      <p:sp>
        <p:nvSpPr>
          <p:cNvPr id="5" name="Object 4"/>
          <p:cNvSpPr/>
          <p:nvPr/>
        </p:nvSpPr>
        <p:spPr>
          <a:xfrm>
            <a:off x="5418846" y="2942712"/>
            <a:ext cx="6546800" cy="1535969"/>
          </a:xfrm>
          <a:prstGeom prst="rect">
            <a:avLst/>
          </a:prstGeom>
          <a:noFill/>
        </p:spPr>
        <p:txBody>
          <a:bodyPr wrap="square" rtlCol="0" anchor="t" bIns="0" lIns="0" rIns="0" tIns="0"/>
          <a:lstStyle/>
          <a:p>
            <a:pPr algn="ctr">
              <a:lnSpc>
                <a:spcPts val="2016"/>
              </a:lnSpc>
              <a:spcBef>
                <a:spcPts val="836"/>
              </a:spcBef>
              <a:buNone/>
            </a:pPr>
            <a:r>
              <a:rPr lang="en-US" sz="1440" dirty="0" smtClean="0">
                <a:solidFill>
                  <a:srgbClr val="5a5a4c"/>
                </a:solidFill>
                <a:latin typeface="Montserrat" pitchFamily="34" charset="0"/>
                <a:ea typeface="Montserrat" pitchFamily="34" charset="-122"/>
                <a:cs typeface="Montserrat" pitchFamily="34" charset="-120"/>
              </a:rPr>
              <a:t>VLSI (Very Large Scale Integration) enables complex digital circuits by packing millions of transistors onto a single integrated circuit chip. This high level of integration allows for greater functionality and performance. The carry lookahead adder explored in this presentation takes advantage of VLSI to quickly perform 4-bit addition in a single clock cycle.</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rcRect l="-89781" r="-89781" t="-2268" b="-2268"/>
          <a:stretch/>
        </p:blipFill>
        <p:spPr>
          <a:xfrm>
            <a:off x="95226" y="95226"/>
            <a:ext cx="11998500" cy="6665833"/>
          </a:xfrm>
          <a:prstGeom prst="rect">
            <a:avLst/>
          </a:prstGeom>
        </p:spPr>
      </p:pic>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5420621" cy="6665833"/>
          </a:xfrm>
          <a:prstGeom prst="rect">
            <a:avLst/>
          </a:prstGeom>
          <a:solidFill>
            <a:srgbClr val="62a8bb"/>
          </a:solidFill>
        </p:spPr>
      </p:sp>
      <p:pic>
        <p:nvPicPr>
          <p:cNvPr id="3" name="Object 2" descr="preencoded.png">    </p:cNvPr>
          <p:cNvPicPr>
            <a:picLocks noChangeAspect="1"/>
          </p:cNvPicPr>
          <p:nvPr/>
        </p:nvPicPr>
        <p:blipFill>
          <a:blip r:embed="rId1"/>
          <a:srcRect l="9340" r="9340" t="0" b="0"/>
          <a:stretch/>
        </p:blipFill>
        <p:spPr>
          <a:xfrm>
            <a:off x="95226" y="95226"/>
            <a:ext cx="5420621" cy="6665833"/>
          </a:xfrm>
          <a:prstGeom prst="rect">
            <a:avLst/>
          </a:prstGeom>
        </p:spPr>
      </p:pic>
      <p:sp>
        <p:nvSpPr>
          <p:cNvPr id="4" name="Object 3"/>
          <p:cNvSpPr/>
          <p:nvPr/>
        </p:nvSpPr>
        <p:spPr>
          <a:xfrm>
            <a:off x="7035008" y="2628764"/>
            <a:ext cx="3634784" cy="1596378"/>
          </a:xfrm>
          <a:prstGeom prst="rect">
            <a:avLst/>
          </a:prstGeom>
          <a:noFill/>
        </p:spPr>
        <p:txBody>
          <a:bodyPr wrap="square" rtlCol="0" anchor="t" bIns="0" lIns="0" rIns="0" tIns="0"/>
          <a:lstStyle/>
          <a:p>
            <a:pPr algn="ctr">
              <a:lnSpc>
                <a:spcPts val="12573"/>
              </a:lnSpc>
              <a:buNone/>
            </a:pPr>
            <a:r>
              <a:rPr lang="en-US" sz="12830" dirty="0" smtClean="0">
                <a:solidFill>
                  <a:srgbClr val="2a2921"/>
                </a:solidFill>
                <a:latin typeface="Montserrat" pitchFamily="34" charset="0"/>
                <a:ea typeface="Montserrat" pitchFamily="34" charset="-122"/>
                <a:cs typeface="Montserrat" pitchFamily="34" charset="-120"/>
              </a:rPr>
              <a:t>CLA</a:t>
            </a:r>
            <a:endParaRPr lang="en-US" dirty="0"/>
          </a:p>
        </p:txBody>
      </p:sp>
      <p:sp>
        <p:nvSpPr>
          <p:cNvPr id="5" name="Object 4"/>
          <p:cNvSpPr/>
          <p:nvPr/>
        </p:nvSpPr>
        <p:spPr>
          <a:xfrm>
            <a:off x="7672829" y="4404405"/>
            <a:ext cx="2607918" cy="230403"/>
          </a:xfrm>
          <a:prstGeom prst="rect">
            <a:avLst/>
          </a:prstGeom>
          <a:noFill/>
        </p:spPr>
        <p:txBody>
          <a:bodyPr wrap="square" rtlCol="0" anchor="t" bIns="0" lIns="0" rIns="0" tIns="0"/>
          <a:lstStyle/>
          <a:p>
            <a:pPr algn="ctr">
              <a:lnSpc>
                <a:spcPts val="1814"/>
              </a:lnSpc>
              <a:buNone/>
            </a:pPr>
            <a:r>
              <a:rPr lang="en-US" sz="1440" dirty="0" smtClean="0">
                <a:solidFill>
                  <a:srgbClr val="62a8bb"/>
                </a:solidFill>
                <a:latin typeface="Montserrat" pitchFamily="34" charset="0"/>
                <a:ea typeface="Montserrat" pitchFamily="34" charset="-122"/>
                <a:cs typeface="Montserrat" pitchFamily="34" charset="-120"/>
              </a:rPr>
              <a:t>carry lookahead adder</a:t>
            </a:r>
            <a:endParaRPr lang="en-US" dirty="0"/>
          </a:p>
        </p:txBody>
      </p:sp>
      <p:sp>
        <p:nvSpPr>
          <p:cNvPr id="6" name="Object 5"/>
          <p:cNvSpPr/>
          <p:nvPr/>
        </p:nvSpPr>
        <p:spPr>
          <a:xfrm>
            <a:off x="5392779" y="6496194"/>
            <a:ext cx="3024294" cy="23040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image generated by Gemini.</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Introducing the Carry Lookahead Adder</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36836"/>
            <a:ext cx="3456711" cy="652746"/>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What is a Carry Lookahead Adder?</a:t>
            </a:r>
            <a:endParaRPr lang="en-US" dirty="0"/>
          </a:p>
        </p:txBody>
      </p:sp>
      <p:sp>
        <p:nvSpPr>
          <p:cNvPr id="5" name="Object 4"/>
          <p:cNvSpPr/>
          <p:nvPr/>
        </p:nvSpPr>
        <p:spPr>
          <a:xfrm>
            <a:off x="761810" y="2536067"/>
            <a:ext cx="3456711"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A CLA calculates carries ahead of time to overcome limitations of ripple carry adders.</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36836"/>
            <a:ext cx="3456711" cy="326373"/>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How Does it Work?</a:t>
            </a:r>
            <a:endParaRPr lang="en-US" dirty="0"/>
          </a:p>
        </p:txBody>
      </p:sp>
      <p:sp>
        <p:nvSpPr>
          <p:cNvPr id="8" name="Object 7"/>
          <p:cNvSpPr/>
          <p:nvPr/>
        </p:nvSpPr>
        <p:spPr>
          <a:xfrm>
            <a:off x="4570857" y="2209694"/>
            <a:ext cx="3456711"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A CLA uses propagate and generate signals to determine carries before the sum.</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36836"/>
            <a:ext cx="3456711" cy="652746"/>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Advantages Over Ripple Carry</a:t>
            </a:r>
            <a:endParaRPr lang="en-US" dirty="0"/>
          </a:p>
        </p:txBody>
      </p:sp>
      <p:sp>
        <p:nvSpPr>
          <p:cNvPr id="11" name="Object 10"/>
          <p:cNvSpPr/>
          <p:nvPr/>
        </p:nvSpPr>
        <p:spPr>
          <a:xfrm>
            <a:off x="8379905" y="2536067"/>
            <a:ext cx="3456711"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Faster computation by reducing wait time for carries to ripple through each full adder.</a:t>
            </a:r>
            <a:endParaRPr lang="en-US" dirty="0"/>
          </a:p>
        </p:txBody>
      </p:sp>
      <p:sp>
        <p:nvSpPr>
          <p:cNvPr id="12" name="Object 11"/>
          <p:cNvSpPr/>
          <p:nvPr/>
        </p:nvSpPr>
        <p:spPr>
          <a:xfrm>
            <a:off x="476131" y="4047113"/>
            <a:ext cx="3618595" cy="2333042"/>
          </a:xfrm>
          <a:prstGeom prst="rect">
            <a:avLst/>
          </a:prstGeom>
          <a:noFill/>
          <a:ln w="25400">
            <a:solidFill>
              <a:srgbClr val="62a8bb"/>
            </a:solidFill>
            <a:prstDash val="solid"/>
            <a:miter lim="800000"/>
          </a:ln>
        </p:spPr>
      </p:sp>
      <p:sp>
        <p:nvSpPr>
          <p:cNvPr id="13" name="Object 12"/>
          <p:cNvSpPr/>
          <p:nvPr/>
        </p:nvSpPr>
        <p:spPr>
          <a:xfrm>
            <a:off x="761810" y="4260330"/>
            <a:ext cx="3456711" cy="326373"/>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Implementation</a:t>
            </a:r>
            <a:endParaRPr lang="en-US" dirty="0"/>
          </a:p>
        </p:txBody>
      </p:sp>
      <p:sp>
        <p:nvSpPr>
          <p:cNvPr id="14" name="Object 13"/>
          <p:cNvSpPr/>
          <p:nvPr/>
        </p:nvSpPr>
        <p:spPr>
          <a:xfrm>
            <a:off x="761810" y="4733188"/>
            <a:ext cx="3456711"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CLAs can be implemented with basic logic gates like AND, OR, and Inverters.</a:t>
            </a:r>
            <a:endParaRPr lang="en-US" dirty="0"/>
          </a:p>
        </p:txBody>
      </p:sp>
      <p:sp>
        <p:nvSpPr>
          <p:cNvPr id="15" name="Object 14"/>
          <p:cNvSpPr/>
          <p:nvPr/>
        </p:nvSpPr>
        <p:spPr>
          <a:xfrm>
            <a:off x="4285178" y="4047113"/>
            <a:ext cx="3618595" cy="2333042"/>
          </a:xfrm>
          <a:prstGeom prst="rect">
            <a:avLst/>
          </a:prstGeom>
          <a:noFill/>
          <a:ln w="25400">
            <a:solidFill>
              <a:srgbClr val="62a8bb"/>
            </a:solidFill>
            <a:prstDash val="solid"/>
            <a:miter lim="800000"/>
          </a:ln>
        </p:spPr>
      </p:sp>
      <p:sp>
        <p:nvSpPr>
          <p:cNvPr id="16" name="Object 15"/>
          <p:cNvSpPr/>
          <p:nvPr/>
        </p:nvSpPr>
        <p:spPr>
          <a:xfrm>
            <a:off x="4570857" y="4260330"/>
            <a:ext cx="3456711" cy="326373"/>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Applications</a:t>
            </a:r>
            <a:endParaRPr lang="en-US" dirty="0"/>
          </a:p>
        </p:txBody>
      </p:sp>
      <p:sp>
        <p:nvSpPr>
          <p:cNvPr id="17" name="Object 16"/>
          <p:cNvSpPr/>
          <p:nvPr/>
        </p:nvSpPr>
        <p:spPr>
          <a:xfrm>
            <a:off x="4570857" y="4733188"/>
            <a:ext cx="3456711" cy="533267"/>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Used in CPUs and other digital circuits needing fast addition.</a:t>
            </a:r>
            <a:endParaRPr lang="en-US" dirty="0"/>
          </a:p>
        </p:txBody>
      </p:sp>
      <p:sp>
        <p:nvSpPr>
          <p:cNvPr id="18" name="Object 17"/>
          <p:cNvSpPr/>
          <p:nvPr/>
        </p:nvSpPr>
        <p:spPr>
          <a:xfrm>
            <a:off x="8094226" y="4047113"/>
            <a:ext cx="3618595" cy="2333042"/>
          </a:xfrm>
          <a:prstGeom prst="rect">
            <a:avLst/>
          </a:prstGeom>
          <a:noFill/>
          <a:ln w="25400">
            <a:solidFill>
              <a:srgbClr val="62a8bb"/>
            </a:solidFill>
            <a:prstDash val="solid"/>
            <a:miter lim="800000"/>
          </a:ln>
        </p:spPr>
      </p:sp>
      <p:sp>
        <p:nvSpPr>
          <p:cNvPr id="19" name="Object 18"/>
          <p:cNvSpPr/>
          <p:nvPr/>
        </p:nvSpPr>
        <p:spPr>
          <a:xfrm>
            <a:off x="8379905" y="4260330"/>
            <a:ext cx="3456711" cy="326373"/>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Challenges</a:t>
            </a:r>
            <a:endParaRPr lang="en-US" dirty="0"/>
          </a:p>
        </p:txBody>
      </p:sp>
      <p:sp>
        <p:nvSpPr>
          <p:cNvPr id="20" name="Object 19"/>
          <p:cNvSpPr/>
          <p:nvPr/>
        </p:nvSpPr>
        <p:spPr>
          <a:xfrm>
            <a:off x="8379905" y="4733188"/>
            <a:ext cx="3456711" cy="533267"/>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More complex logic and circuitry than ripple carry adders.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Demystifying P and G Signals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06" y="1799775"/>
            <a:ext cx="4294701" cy="1028443"/>
          </a:xfrm>
          <a:prstGeom prst="rect">
            <a:avLst/>
          </a:prstGeom>
        </p:spPr>
      </p:pic>
      <p:sp>
        <p:nvSpPr>
          <p:cNvPr id="4" name="Object 3"/>
          <p:cNvSpPr/>
          <p:nvPr/>
        </p:nvSpPr>
        <p:spPr>
          <a:xfrm>
            <a:off x="666583" y="1998188"/>
            <a:ext cx="3860485" cy="614358"/>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P signals allow carry-in propagation</a:t>
            </a:r>
            <a:endParaRPr lang="en-US" dirty="0"/>
          </a:p>
        </p:txBody>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6" y="2894876"/>
            <a:ext cx="4294701" cy="1028443"/>
          </a:xfrm>
          <a:prstGeom prst="rect">
            <a:avLst/>
          </a:prstGeom>
        </p:spPr>
      </p:pic>
      <p:sp>
        <p:nvSpPr>
          <p:cNvPr id="6" name="Object 5"/>
          <p:cNvSpPr/>
          <p:nvPr/>
        </p:nvSpPr>
        <p:spPr>
          <a:xfrm>
            <a:off x="666583" y="3093289"/>
            <a:ext cx="3860485" cy="614358"/>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G signals enable carry generation</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6" y="3989977"/>
            <a:ext cx="8475131" cy="1028443"/>
          </a:xfrm>
          <a:prstGeom prst="rect">
            <a:avLst/>
          </a:prstGeom>
        </p:spPr>
      </p:pic>
      <p:sp>
        <p:nvSpPr>
          <p:cNvPr id="8" name="Object 7"/>
          <p:cNvSpPr/>
          <p:nvPr/>
        </p:nvSpPr>
        <p:spPr>
          <a:xfrm>
            <a:off x="666583" y="4340752"/>
            <a:ext cx="8143320" cy="307179"/>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Reduces carry delay by carry lookahead</a:t>
            </a:r>
            <a:endParaRPr lang="en-US" dirty="0"/>
          </a:p>
        </p:txBody>
      </p:sp>
      <p:pic>
        <p:nvPicPr>
          <p:cNvPr id="9" name="Object 8"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06" y="5085078"/>
            <a:ext cx="11265258" cy="1028443"/>
          </a:xfrm>
          <a:prstGeom prst="rect">
            <a:avLst/>
          </a:prstGeom>
        </p:spPr>
      </p:pic>
      <p:sp>
        <p:nvSpPr>
          <p:cNvPr id="10" name="Object 9"/>
          <p:cNvSpPr/>
          <p:nvPr/>
        </p:nvSpPr>
        <p:spPr>
          <a:xfrm>
            <a:off x="666583" y="5435853"/>
            <a:ext cx="10951012" cy="307179"/>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Faster operation due to reduced carry delay</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Speed Exploring the 4-Bit Carry Lookahead Adder</dc:title>
  <dc:subject>Demystifying Speed Exploring the 4-Bit Carry Lookahead Adder</dc:subject>
  <dc:creator>adein.darron@foodfarms.net</dc:creator>
  <cp:lastModifiedBy>adein.darron@foodfarms.net</cp:lastModifiedBy>
  <cp:revision>1</cp:revision>
  <dcterms:created xsi:type="dcterms:W3CDTF">2024-04-16T20:45:53.883Z</dcterms:created>
  <dcterms:modified xsi:type="dcterms:W3CDTF">2024-04-16T20:45:53.883Z</dcterms:modified>
</cp:coreProperties>
</file>